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etflix Sans"/>
      <p:regular r:id="rId42"/>
      <p:bold r:id="rId43"/>
    </p:embeddedFont>
    <p:embeddedFont>
      <p:font typeface="PT Sans Narrow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380A149-A981-4FAD-855E-8E65D5D41FB3}">
  <a:tblStyle styleId="{B380A149-A981-4FAD-855E-8E65D5D41F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etflixSans-regular.fntdata"/><Relationship Id="rId41" Type="http://schemas.openxmlformats.org/officeDocument/2006/relationships/slide" Target="slides/slide35.xml"/><Relationship Id="rId44" Type="http://schemas.openxmlformats.org/officeDocument/2006/relationships/font" Target="fonts/PTSansNarrow-regular.fntdata"/><Relationship Id="rId43" Type="http://schemas.openxmlformats.org/officeDocument/2006/relationships/font" Target="fonts/Netflix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7eade9b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7eade9b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all, very excited to have you all here at our tutorial on Deep Search Relevance Ranking in Practice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d913d3c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d913d3c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d913d3c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d913d3c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d913d3c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4d913d3c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0368c4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0368c4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d913d3c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4d913d3c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d913d3c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d913d3c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d913d3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4d913d3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that just a quick reminder of simple self attention. For </a:t>
            </a:r>
            <a:r>
              <a:rPr lang="en">
                <a:solidFill>
                  <a:schemeClr val="dk1"/>
                </a:solidFill>
              </a:rPr>
              <a:t>simple self attention</a:t>
            </a:r>
            <a:r>
              <a:rPr lang="en"/>
              <a:t> we have in the input an N on d metrics. This is projected to keys, query and values each one using a fully connected layer. Then the keys and queries are multiples (dot product) together and applied to a softmax in order to receive a score for each item over each item. Then those are multiplied with the values to receive a final representation for each item and then projected back to the original dimension of N on d matric with a FC layer. This can be done multiple times to get multi-head attention.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d913d3c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d913d3c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d913d3c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d913d3c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908b0d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908b0d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d913d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d913d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908b0d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908b0d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908b0d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908b0d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908b0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908b0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908b0d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908b0d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908b0d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908b0d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a908b0d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a908b0d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d913d3c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d913d3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4d913d3c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4d913d3c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4d913d3c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4d913d3c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d913d3c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d913d3c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d913d3c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d913d3c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4d913d3c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4d913d3c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d913d3c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d913d3c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7eade9b3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7eade9b3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7eade9b3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7eade9b3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02f67c0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02f67c0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d913d3c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4d913d3c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query and a set of candidate documents, a scoring function is usually utilized to determine the relevance degree of a document with respect to the query. Then a ranking list is produced by sorting in descending order of the relevance score.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d913d3c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4d913d3c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etflix Sans"/>
                <a:ea typeface="Netflix Sans"/>
                <a:cs typeface="Netflix Sans"/>
                <a:sym typeface="Netflix Sans"/>
              </a:rPr>
              <a:t>The term neural search first appeared during a research workshop at the SIGIR 2016 conference (www.microsoft.com/en-us/research/event/neuir2016) focused on applying deep neural networks to the field of information retrieval.</a:t>
            </a:r>
            <a:endParaRPr sz="1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913d3c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913d3c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ranking is a core problem of information retrieval. Given a query and a set of candidate documents, a scoring function is usually utilized to determine the relevance degree of a document with respect to the query. Then a ranking list is produced by sorting in descending order of the relevance score.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c7b0201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c7b0201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30368c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30368c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d913d3c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d913d3c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tflix Light Grey + Green Stack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rgbClr val="F5F5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lranking.github.io/dlrr/" TargetMode="External"/><Relationship Id="rId4" Type="http://schemas.openxmlformats.org/officeDocument/2006/relationships/hyperlink" Target="https://dlranking.github.io/dlrr/" TargetMode="External"/><Relationship Id="rId5" Type="http://schemas.openxmlformats.org/officeDocument/2006/relationships/hyperlink" Target="https://huggingface.co/datasets/xglue" TargetMode="External"/><Relationship Id="rId6" Type="http://schemas.openxmlformats.org/officeDocument/2006/relationships/hyperlink" Target="https://huggingface.co/datasets/xglue#additional-inform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710.05649.pdf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illustrated-guide-to-lstms-and-gru-s-a-step-by-step-explanation-44e9eb85bf2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rCYUzmmFhnLvTqi3Nhujx2gJ-i5n-ufE#scrollTo=TuLR0BMJhIub" TargetMode="External"/><Relationship Id="rId4" Type="http://schemas.openxmlformats.org/officeDocument/2006/relationships/hyperlink" Target="https://colab.research.google.com/drive/1rCYUzmmFhnLvTqi3Nhujx2gJ-i5n-ufE#scrollTo=TuLR0BMJhIub" TargetMode="External"/><Relationship Id="rId5" Type="http://schemas.openxmlformats.org/officeDocument/2006/relationships/hyperlink" Target="https://colab.research.google.com/drive/1rCYUzmmFhnLvTqi3Nhujx2gJ-i5n-ufE#scrollTo=TuLR0BMJhIu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4R7sKqi9DICR7rOHj11ZBWSIbZLQij2c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livebook.manning.com/book/deep-learning-for-search/chapter-1/21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l.acm.org/doi/pdf/10.1145/2505515.2505665?casa_token=GH8Xl8NkNn0AAAAA:DCD65jVijCeEpNr6umiZQIZDWfQ4lHQh4tjgAhW1ipQeGEaWZPq0QXhsnJJ0-84Jtxghu4hclylo" TargetMode="External"/><Relationship Id="rId4" Type="http://schemas.openxmlformats.org/officeDocument/2006/relationships/hyperlink" Target="https://dl.acm.org/doi/pdf/10.1145/2567948.2577348?casa_token=hlgzyy96YNwAAAAA:gpcEi5snqTlBMU2xfg98ipKe9c792hBr2VcZTiM_gqiIt4LfOPcEB8Y55-FS2SCpqh5u9z8Pxx62" TargetMode="External"/><Relationship Id="rId5" Type="http://schemas.openxmlformats.org/officeDocument/2006/relationships/hyperlink" Target="https://dl.acm.org/doi/pdf/10.1145/2983323.2983769?casa_token=_l6-BO2XSlEAAAAA:p3cpSuOmedX8guL6m5ouFIZX24Vkt5yKDNTmpj2i2GNyk580B66ltOiYuhH1d3GCuS4ncB_kVegC" TargetMode="External"/><Relationship Id="rId6" Type="http://schemas.openxmlformats.org/officeDocument/2006/relationships/hyperlink" Target="https://arxiv.org/pdf/1710.05649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711.08611.pdf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404975" y="205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Sequence Models for Search Ranking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- Session II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524900" y="1481600"/>
            <a:ext cx="8520600" cy="3302700"/>
          </a:xfrm>
          <a:prstGeom prst="rect">
            <a:avLst/>
          </a:prstGeom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Tutorial Link: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https://dlranking.github.io/dlrr/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Data source: 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https://huggingface.co/datasets/xglue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XGLUE</a:t>
            </a: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: A New Benchmark Dataset for Cross-lingual Pre-training, Understanding and Generation)</a:t>
            </a:r>
            <a:endParaRPr sz="14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Presenters: Moumita Bhattacharya, Abby Liu, Linsey Pang</a:t>
            </a:r>
            <a:endParaRPr sz="14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827"/>
                </a:solidFill>
              </a:rPr>
              <a:t>Notebooks: </a:t>
            </a: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Abby Liu, Linsey Pang</a:t>
            </a:r>
            <a:endParaRPr sz="8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Date:             August 14th, 2022</a:t>
            </a:r>
            <a:endParaRPr sz="14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479825" y="107075"/>
            <a:ext cx="8664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DeepRank: A New Deep Architecture for Relevance Ranking in Information Retrieval (2019)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12725" y="1019675"/>
            <a:ext cx="57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0" y="1482075"/>
            <a:ext cx="8180563" cy="3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4294967295" type="body"/>
          </p:nvPr>
        </p:nvSpPr>
        <p:spPr>
          <a:xfrm>
            <a:off x="609525" y="1052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4294967295" type="title"/>
          </p:nvPr>
        </p:nvSpPr>
        <p:spPr>
          <a:xfrm>
            <a:off x="449625" y="63625"/>
            <a:ext cx="854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Recurrent Neural Network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00" y="704075"/>
            <a:ext cx="6104276" cy="33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7800" y="4263175"/>
            <a:ext cx="804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torch.nn.RNN(input_size, hidden_layer, num_layer, bias=True, batch_first=False, dropout = 0, bidirectional = False)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5" y="521224"/>
            <a:ext cx="6711674" cy="46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4294967295" type="title"/>
          </p:nvPr>
        </p:nvSpPr>
        <p:spPr>
          <a:xfrm>
            <a:off x="433238" y="8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548700" y="47228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blog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646700"/>
            <a:ext cx="8534226" cy="32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Encoder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for Seq2Seq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Self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8578" l="1406" r="918" t="8454"/>
          <a:stretch/>
        </p:blipFill>
        <p:spPr>
          <a:xfrm>
            <a:off x="731613" y="685563"/>
            <a:ext cx="7998024" cy="2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Single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Multi-Head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 b="7973" l="0" r="1710" t="5258"/>
          <a:stretch/>
        </p:blipFill>
        <p:spPr>
          <a:xfrm>
            <a:off x="772625" y="2862200"/>
            <a:ext cx="7901651" cy="21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1700" l="0" r="0" t="0"/>
          <a:stretch/>
        </p:blipFill>
        <p:spPr>
          <a:xfrm>
            <a:off x="1893191" y="756125"/>
            <a:ext cx="5307609" cy="42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Types of Attentions (Bahdanau vs Luong)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5" y="233000"/>
            <a:ext cx="8251699" cy="47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dataset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435550" y="62825"/>
            <a:ext cx="870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Agenda</a:t>
            </a:r>
            <a:endParaRPr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729450" y="708550"/>
            <a:ext cx="76887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Deep Learning Models For Search Ranking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 Models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RNN, 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Attention, Self 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 Architecture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Siamese Network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Hands-on Session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2707" r="1945" t="0"/>
          <a:stretch/>
        </p:blipFill>
        <p:spPr>
          <a:xfrm>
            <a:off x="683813" y="1310450"/>
            <a:ext cx="7776374" cy="3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676550" y="92110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QADSM: Microsoft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Query-Ad Matching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970000" y="1018925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Dataset size: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5" name="Google Shape;195;p34"/>
          <p:cNvGraphicFramePr/>
          <p:nvPr/>
        </p:nvGraphicFramePr>
        <p:xfrm>
          <a:off x="1078525" y="168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{B380A149-A981-4FAD-855E-8E65D5D41FB3}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/>
                        <a:t>100000, 4)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719675" y="1039825"/>
            <a:ext cx="8248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 query document similarity.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Use the BERT model to generate the embeddings of the queries and embeddings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that capture the semantic meanings of them from the text.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Concatenate the query and document embeddings, and feed into a classification network to calculate the probability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related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their probability score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Classifier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2851225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5376750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</p:txBody>
      </p:sp>
      <p:cxnSp>
        <p:nvCxnSpPr>
          <p:cNvPr id="213" name="Google Shape;213;p37"/>
          <p:cNvCxnSpPr>
            <a:stCxn id="211" idx="0"/>
          </p:cNvCxnSpPr>
          <p:nvPr/>
        </p:nvCxnSpPr>
        <p:spPr>
          <a:xfrm flipH="1" rot="10800000">
            <a:off x="3588925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7"/>
          <p:cNvCxnSpPr/>
          <p:nvPr/>
        </p:nvCxnSpPr>
        <p:spPr>
          <a:xfrm flipH="1" rot="10800000">
            <a:off x="6133600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7"/>
          <p:cNvSpPr/>
          <p:nvPr/>
        </p:nvSpPr>
        <p:spPr>
          <a:xfrm>
            <a:off x="2489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[CLS]</a:t>
            </a:r>
            <a:endParaRPr sz="700"/>
          </a:p>
        </p:txBody>
      </p:sp>
      <p:sp>
        <p:nvSpPr>
          <p:cNvPr id="216" name="Google Shape;216;p37"/>
          <p:cNvSpPr/>
          <p:nvPr/>
        </p:nvSpPr>
        <p:spPr>
          <a:xfrm>
            <a:off x="30227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17" name="Google Shape;217;p37"/>
          <p:cNvSpPr/>
          <p:nvPr/>
        </p:nvSpPr>
        <p:spPr>
          <a:xfrm>
            <a:off x="3708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18" name="Google Shape;218;p37"/>
          <p:cNvSpPr/>
          <p:nvPr/>
        </p:nvSpPr>
        <p:spPr>
          <a:xfrm>
            <a:off x="4241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19" name="Google Shape;219;p37"/>
          <p:cNvSpPr txBox="1"/>
          <p:nvPr/>
        </p:nvSpPr>
        <p:spPr>
          <a:xfrm>
            <a:off x="34193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5003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[SEP]</a:t>
            </a:r>
            <a:endParaRPr sz="700"/>
          </a:p>
        </p:txBody>
      </p:sp>
      <p:sp>
        <p:nvSpPr>
          <p:cNvPr id="221" name="Google Shape;221;p37"/>
          <p:cNvSpPr/>
          <p:nvPr/>
        </p:nvSpPr>
        <p:spPr>
          <a:xfrm>
            <a:off x="5537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22" name="Google Shape;222;p37"/>
          <p:cNvSpPr/>
          <p:nvPr/>
        </p:nvSpPr>
        <p:spPr>
          <a:xfrm>
            <a:off x="62231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23" name="Google Shape;223;p37"/>
          <p:cNvSpPr/>
          <p:nvPr/>
        </p:nvSpPr>
        <p:spPr>
          <a:xfrm>
            <a:off x="6756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24" name="Google Shape;224;p37"/>
          <p:cNvSpPr txBox="1"/>
          <p:nvPr/>
        </p:nvSpPr>
        <p:spPr>
          <a:xfrm>
            <a:off x="59339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2134275" y="2237750"/>
            <a:ext cx="5322900" cy="1551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2489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[CLS]</a:t>
            </a:r>
            <a:endParaRPr sz="500"/>
          </a:p>
        </p:txBody>
      </p:sp>
      <p:sp>
        <p:nvSpPr>
          <p:cNvPr id="227" name="Google Shape;227;p37"/>
          <p:cNvSpPr/>
          <p:nvPr/>
        </p:nvSpPr>
        <p:spPr>
          <a:xfrm>
            <a:off x="30227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1</a:t>
            </a:r>
            <a:endParaRPr sz="500"/>
          </a:p>
        </p:txBody>
      </p:sp>
      <p:sp>
        <p:nvSpPr>
          <p:cNvPr id="228" name="Google Shape;228;p37"/>
          <p:cNvSpPr/>
          <p:nvPr/>
        </p:nvSpPr>
        <p:spPr>
          <a:xfrm>
            <a:off x="3708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29" name="Google Shape;229;p37"/>
          <p:cNvSpPr/>
          <p:nvPr/>
        </p:nvSpPr>
        <p:spPr>
          <a:xfrm>
            <a:off x="4241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0" name="Google Shape;230;p37"/>
          <p:cNvSpPr txBox="1"/>
          <p:nvPr/>
        </p:nvSpPr>
        <p:spPr>
          <a:xfrm>
            <a:off x="34193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003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32" name="Google Shape;232;p37"/>
          <p:cNvSpPr/>
          <p:nvPr/>
        </p:nvSpPr>
        <p:spPr>
          <a:xfrm>
            <a:off x="5537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33" name="Google Shape;233;p37"/>
          <p:cNvSpPr/>
          <p:nvPr/>
        </p:nvSpPr>
        <p:spPr>
          <a:xfrm>
            <a:off x="62231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2</a:t>
            </a:r>
            <a:endParaRPr sz="500"/>
          </a:p>
        </p:txBody>
      </p:sp>
      <p:sp>
        <p:nvSpPr>
          <p:cNvPr id="234" name="Google Shape;234;p37"/>
          <p:cNvSpPr/>
          <p:nvPr/>
        </p:nvSpPr>
        <p:spPr>
          <a:xfrm>
            <a:off x="6756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5" name="Google Shape;235;p37"/>
          <p:cNvSpPr txBox="1"/>
          <p:nvPr/>
        </p:nvSpPr>
        <p:spPr>
          <a:xfrm>
            <a:off x="59339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4388500" y="2737250"/>
            <a:ext cx="16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2704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2382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3924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4457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5219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5752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64386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6972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413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</a:t>
            </a:r>
            <a:endParaRPr sz="500"/>
          </a:p>
        </p:txBody>
      </p:sp>
      <p:sp>
        <p:nvSpPr>
          <p:cNvPr id="246" name="Google Shape;246;p37"/>
          <p:cNvSpPr/>
          <p:nvPr/>
        </p:nvSpPr>
        <p:spPr>
          <a:xfrm>
            <a:off x="29465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1</a:t>
            </a:r>
            <a:endParaRPr sz="500"/>
          </a:p>
        </p:txBody>
      </p:sp>
      <p:sp>
        <p:nvSpPr>
          <p:cNvPr id="247" name="Google Shape;247;p37"/>
          <p:cNvSpPr/>
          <p:nvPr/>
        </p:nvSpPr>
        <p:spPr>
          <a:xfrm>
            <a:off x="3632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48" name="Google Shape;248;p37"/>
          <p:cNvSpPr/>
          <p:nvPr/>
        </p:nvSpPr>
        <p:spPr>
          <a:xfrm>
            <a:off x="4165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49" name="Google Shape;249;p37"/>
          <p:cNvSpPr txBox="1"/>
          <p:nvPr/>
        </p:nvSpPr>
        <p:spPr>
          <a:xfrm>
            <a:off x="33431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4927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51" name="Google Shape;251;p37"/>
          <p:cNvSpPr/>
          <p:nvPr/>
        </p:nvSpPr>
        <p:spPr>
          <a:xfrm>
            <a:off x="5461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52" name="Google Shape;252;p37"/>
          <p:cNvSpPr/>
          <p:nvPr/>
        </p:nvSpPr>
        <p:spPr>
          <a:xfrm>
            <a:off x="61469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2</a:t>
            </a:r>
            <a:endParaRPr sz="500"/>
          </a:p>
        </p:txBody>
      </p:sp>
      <p:sp>
        <p:nvSpPr>
          <p:cNvPr id="253" name="Google Shape;253;p37"/>
          <p:cNvSpPr/>
          <p:nvPr/>
        </p:nvSpPr>
        <p:spPr>
          <a:xfrm>
            <a:off x="6680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N</a:t>
            </a:r>
            <a:endParaRPr sz="500"/>
          </a:p>
        </p:txBody>
      </p:sp>
      <p:sp>
        <p:nvSpPr>
          <p:cNvPr id="254" name="Google Shape;254;p37"/>
          <p:cNvSpPr txBox="1"/>
          <p:nvPr/>
        </p:nvSpPr>
        <p:spPr>
          <a:xfrm>
            <a:off x="58577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2562850" y="1699588"/>
            <a:ext cx="148800" cy="52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104150" y="1034613"/>
            <a:ext cx="1753596" cy="848448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Score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531225" y="28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2166125" y="1204325"/>
            <a:ext cx="1028700" cy="480300"/>
          </a:xfrm>
          <a:prstGeom prst="flowChartAlternate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3203200" y="1430150"/>
            <a:ext cx="8628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3278450" y="1664325"/>
            <a:ext cx="2751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 u="sng">
                <a:solidFill>
                  <a:schemeClr val="hlink"/>
                </a:solidFill>
                <a:hlinkClick r:id="rId3"/>
              </a:rPr>
              <a:t>Colab </a:t>
            </a:r>
            <a:r>
              <a:rPr lang="en" sz="3850" u="sng">
                <a:solidFill>
                  <a:schemeClr val="hlink"/>
                </a:solidFill>
                <a:hlinkClick r:id="rId4"/>
              </a:rPr>
              <a:t>Demo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641800" y="1440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719675" y="1039825"/>
            <a:ext cx="8248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capture similarity between embeddings, such that the projected distance of similar items in the embedding space is smaller than the dissimilar items.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Compared to the standard distance metric learning, it uses deep neural networks to learn a nonlinear mapping to the embedding space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Helps with extreme classification settings with huge number classes, not many examples per class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Metric Learning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4" y="603725"/>
            <a:ext cx="3929599" cy="40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4690550" y="693375"/>
            <a:ext cx="445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Left and right legs of the network have identical structures (siamese)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Weights are shared between the siamese networks during training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Networks are optimized with a loss function, such as contrastive loss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521750"/>
            <a:ext cx="8694702" cy="45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Brief History of Deep Neural Network For Search Ranking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858625"/>
            <a:ext cx="8707999" cy="41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Contrastive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954325"/>
            <a:ext cx="8668750" cy="33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Triplet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4294967295" type="title"/>
          </p:nvPr>
        </p:nvSpPr>
        <p:spPr>
          <a:xfrm>
            <a:off x="464100" y="98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5" y="929825"/>
            <a:ext cx="5293275" cy="3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6402900" y="9298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6531750" y="237165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Inference: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4294967295" type="title"/>
          </p:nvPr>
        </p:nvSpPr>
        <p:spPr>
          <a:xfrm>
            <a:off x="445525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574275" y="281810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Cost function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3377400"/>
            <a:ext cx="8405174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5" y="1489100"/>
            <a:ext cx="8405174" cy="1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498075" y="10000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Similarity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4294967295" type="title"/>
          </p:nvPr>
        </p:nvSpPr>
        <p:spPr>
          <a:xfrm>
            <a:off x="4641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  <p:sp>
        <p:nvSpPr>
          <p:cNvPr id="324" name="Google Shape;324;p47"/>
          <p:cNvSpPr txBox="1"/>
          <p:nvPr>
            <p:ph idx="4294967295" type="body"/>
          </p:nvPr>
        </p:nvSpPr>
        <p:spPr>
          <a:xfrm>
            <a:off x="3097300" y="2019600"/>
            <a:ext cx="48726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2200"/>
              <a:t>  </a:t>
            </a:r>
            <a:endParaRPr sz="22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200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0"/>
            <a:ext cx="8724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8"/>
          <p:cNvSpPr txBox="1"/>
          <p:nvPr/>
        </p:nvSpPr>
        <p:spPr>
          <a:xfrm>
            <a:off x="727000" y="4343100"/>
            <a:ext cx="75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etflix Sans"/>
                <a:ea typeface="Netflix Sans"/>
                <a:cs typeface="Netflix Sans"/>
                <a:sym typeface="Netflix Sans"/>
              </a:rPr>
              <a:t>Let’s work on the hands on examples now!!</a:t>
            </a:r>
            <a:endParaRPr sz="2000">
              <a:solidFill>
                <a:schemeClr val="lt1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33125" y="1039825"/>
            <a:ext cx="8474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Indexing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Ingesting and storing data efficiently so that it can be retrieved quickly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Querying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Providing retrieval functionality so that search can be performed by an end user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Ranking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Presenting and ranking the results according to certain metrics to best satisfy users’ information needs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05075" y="1204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Key responsibilities of a search engine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59775" y="2905350"/>
            <a:ext cx="8235000" cy="946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33125" y="845975"/>
            <a:ext cx="8248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Providing a representation of textual data that captures word and document semantics, allowing a machine to say which words and documents are semantically similar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Under certain assumptions, approximating any function. There’s theoretically no limit to the kinds of tasks deep neural networks can achieve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25" y="447200"/>
            <a:ext cx="7661850" cy="43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608750" y="4743300"/>
            <a:ext cx="1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 sz="2200"/>
              <a:t> </a:t>
            </a: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470550" y="708550"/>
            <a:ext cx="8601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Neural IR resort to deep learning for tackling the feature engineering problem of learning to rank, by directly using only automatically learned features from raw text of query and document. 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There have been some pioneer work, including 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], and CDSSM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4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Both DSSM and CDSSM directly apply deep neural networks to obtain the semantic representations of query and document, and the ranking score is produced by computing their cosine similarity. 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Studies such as DRMM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5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and DeepRank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6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argued that DSSM and CDSSM only consider the semantic matching between query and document, but ignored relevance matching as well as modeling the relevance generation process.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 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17750"/>
            <a:ext cx="8436576" cy="4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Learning Deep Structured Semantic Models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for Web Search using Clickthrough Data</a:t>
            </a: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(DSMM: 2013)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900000" y="4608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(Ref: </a:t>
            </a:r>
            <a:r>
              <a:rPr lang="en" sz="2000" u="sng">
                <a:solidFill>
                  <a:srgbClr val="1C3678"/>
                </a:solidFill>
                <a:latin typeface="Netflix Sans"/>
                <a:ea typeface="Netflix Sans"/>
                <a:cs typeface="Netflix Sans"/>
                <a:sym typeface="Netfli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)</a:t>
            </a:r>
            <a:endParaRPr sz="2000">
              <a:solidFill>
                <a:srgbClr val="1A1A1A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 Deep Relevance Matching Model for Ad-hoc Retrieval (DRMM: 2017)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01" y="761100"/>
            <a:ext cx="8731201" cy="31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